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8" r:id="rId10"/>
    <p:sldId id="264" r:id="rId11"/>
    <p:sldId id="273" r:id="rId12"/>
    <p:sldId id="272" r:id="rId13"/>
  </p:sldIdLst>
  <p:sldSz cx="9144000" cy="5143500" type="screen16x9"/>
  <p:notesSz cx="6858000" cy="9144000"/>
  <p:embeddedFontLst>
    <p:embeddedFont>
      <p:font typeface="Cabin Condensed SemiBold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ews Cycle" panose="020B0604020202020204" charset="2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NLSxOLU/ym58AAmYPhq020cu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4E7D9-1972-44C0-A5AB-CEC3F3A40F10}">
  <a:tblStyle styleId="{D7B4E7D9-1972-44C0-A5AB-CEC3F3A40F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9" autoAdjust="0"/>
    <p:restoredTop sz="92444" autoAdjust="0"/>
  </p:normalViewPr>
  <p:slideViewPr>
    <p:cSldViewPr snapToGrid="0">
      <p:cViewPr varScale="1">
        <p:scale>
          <a:sx n="110" d="100"/>
          <a:sy n="110" d="100"/>
        </p:scale>
        <p:origin x="8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https://www.ncbi.nlm.nih.gov/pmc/articles/PMC8794165/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8d4f42de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a8d4f42d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21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https://www.ncbi.nlm.nih.gov/pmc/articles/PMC10131573/</a:t>
            </a:r>
            <a:endParaRPr dirty="0"/>
          </a:p>
        </p:txBody>
      </p:sp>
      <p:sp>
        <p:nvSpPr>
          <p:cNvPr id="105" name="Google Shape;1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8ce0421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2a8ce0421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724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8d4f42de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a8d4f42de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1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14" name="Google Shape;14;p1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 r="2930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8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18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20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3" name="Google Shape;33;p20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0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2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2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2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 i="0" u="none" strike="noStrike" cap="none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58" name="Google Shape;58;p22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9803"/>
              </a:schemeClr>
            </a:outerShdw>
          </a:effec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>
            <a:spLocks noGrp="1"/>
          </p:cNvSpPr>
          <p:nvPr>
            <p:ph type="title"/>
          </p:nvPr>
        </p:nvSpPr>
        <p:spPr>
          <a:xfrm>
            <a:off x="816850" y="4363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1600" dirty="0">
                <a:solidFill>
                  <a:srgbClr val="007A97"/>
                </a:solidFill>
              </a:rPr>
              <a:t>INTRODUCTION</a:t>
            </a:r>
            <a:br>
              <a:rPr lang="en-US" sz="3600" dirty="0">
                <a:solidFill>
                  <a:srgbClr val="007A97"/>
                </a:solidFill>
              </a:rPr>
            </a:br>
            <a:r>
              <a:rPr lang="en-US" dirty="0">
                <a:solidFill>
                  <a:srgbClr val="007A97"/>
                </a:solidFill>
              </a:rPr>
              <a:t>BACKGROUND</a:t>
            </a:r>
            <a:endParaRPr sz="3600" dirty="0">
              <a:solidFill>
                <a:srgbClr val="007A97"/>
              </a:solidFill>
            </a:endParaRPr>
          </a:p>
        </p:txBody>
      </p:sp>
      <p:sp>
        <p:nvSpPr>
          <p:cNvPr id="64" name="Google Shape;64;p1"/>
          <p:cNvSpPr/>
          <p:nvPr/>
        </p:nvSpPr>
        <p:spPr>
          <a:xfrm rot="10800000">
            <a:off x="52457" y="1613051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1019925" y="1627400"/>
            <a:ext cx="25236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b="0" i="0" u="none" strike="noStrike" cap="none">
                <a:solidFill>
                  <a:schemeClr val="accent6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50 Million People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1019924" y="2053589"/>
            <a:ext cx="321244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Have epilepsy around the world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015568" y="2631069"/>
            <a:ext cx="2763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b="0" i="0" u="none" strike="noStrike" cap="none">
                <a:solidFill>
                  <a:srgbClr val="404885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9.9 per 1000 People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1015568" y="3057258"/>
            <a:ext cx="30852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Prevalence of epilepsy in Pakistan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008525" y="3822511"/>
            <a:ext cx="33399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2800" dirty="0">
                <a:solidFill>
                  <a:srgbClr val="14427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Risk of Premature Death</a:t>
            </a:r>
            <a:endParaRPr dirty="0">
              <a:solidFill>
                <a:srgbClr val="14427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endParaRPr sz="2800" dirty="0">
              <a:solidFill>
                <a:srgbClr val="14427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1019922" y="4065375"/>
            <a:ext cx="30810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r>
              <a:rPr lang="en-US" sz="1600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3x more than general population</a:t>
            </a:r>
            <a:endParaRPr sz="16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None/>
            </a:pPr>
            <a:endParaRPr sz="1800" dirty="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71" name="Google Shape;71;p1"/>
          <p:cNvSpPr/>
          <p:nvPr/>
        </p:nvSpPr>
        <p:spPr>
          <a:xfrm rot="10800000">
            <a:off x="52457" y="2620532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 rot="10800000">
            <a:off x="52457" y="362801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44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44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206262" y="1836142"/>
            <a:ext cx="491123" cy="296967"/>
            <a:chOff x="1473988" y="4609025"/>
            <a:chExt cx="457199" cy="304800"/>
          </a:xfrm>
        </p:grpSpPr>
        <p:sp>
          <p:nvSpPr>
            <p:cNvPr id="74" name="Google Shape;74;p1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rgbClr val="6F1E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8AD9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"/>
          <p:cNvSpPr/>
          <p:nvPr/>
        </p:nvSpPr>
        <p:spPr>
          <a:xfrm>
            <a:off x="238842" y="2780784"/>
            <a:ext cx="406908" cy="400050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rgbClr val="2A30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"/>
          <p:cNvGrpSpPr/>
          <p:nvPr/>
        </p:nvGrpSpPr>
        <p:grpSpPr>
          <a:xfrm>
            <a:off x="257395" y="3863864"/>
            <a:ext cx="378750" cy="277698"/>
            <a:chOff x="4610450" y="3703750"/>
            <a:chExt cx="453050" cy="332175"/>
          </a:xfrm>
        </p:grpSpPr>
        <p:sp>
          <p:nvSpPr>
            <p:cNvPr id="82" name="Google Shape;82;p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4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45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8"/>
          <p:cNvGrpSpPr/>
          <p:nvPr/>
        </p:nvGrpSpPr>
        <p:grpSpPr>
          <a:xfrm>
            <a:off x="378269" y="765700"/>
            <a:ext cx="2349139" cy="2029139"/>
            <a:chOff x="287383" y="571547"/>
            <a:chExt cx="2569029" cy="4134748"/>
          </a:xfrm>
        </p:grpSpPr>
        <p:sp>
          <p:nvSpPr>
            <p:cNvPr id="226" name="Google Shape;226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 txBox="1"/>
            <p:nvPr/>
          </p:nvSpPr>
          <p:spPr>
            <a:xfrm>
              <a:off x="431073" y="571547"/>
              <a:ext cx="931818" cy="789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01</a:t>
              </a:r>
              <a:endParaRPr/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HOME HEALTHCARE</a:t>
              </a:r>
              <a:endParaRPr/>
            </a:p>
          </p:txBody>
        </p:sp>
        <p:pic>
          <p:nvPicPr>
            <p:cNvPr id="232" name="Google Shape;23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30840" y="2141058"/>
              <a:ext cx="1209513" cy="2022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8"/>
          <p:cNvSpPr txBox="1">
            <a:spLocks noGrp="1"/>
          </p:cNvSpPr>
          <p:nvPr>
            <p:ph type="sldNum" idx="12"/>
          </p:nvPr>
        </p:nvSpPr>
        <p:spPr>
          <a:xfrm>
            <a:off x="8511727" y="4888935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34" name="Google Shape;234;p8"/>
          <p:cNvGrpSpPr/>
          <p:nvPr/>
        </p:nvGrpSpPr>
        <p:grpSpPr>
          <a:xfrm>
            <a:off x="355406" y="2925713"/>
            <a:ext cx="2349139" cy="2029139"/>
            <a:chOff x="287383" y="571547"/>
            <a:chExt cx="2569029" cy="4134748"/>
          </a:xfrm>
        </p:grpSpPr>
        <p:sp>
          <p:nvSpPr>
            <p:cNvPr id="235" name="Google Shape;235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04</a:t>
              </a: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REMOTE MONITORING</a:t>
              </a:r>
              <a:endParaRPr/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3296399" y="765700"/>
            <a:ext cx="2420981" cy="2029139"/>
            <a:chOff x="287383" y="571547"/>
            <a:chExt cx="2647596" cy="4134748"/>
          </a:xfrm>
        </p:grpSpPr>
        <p:sp>
          <p:nvSpPr>
            <p:cNvPr id="242" name="Google Shape;242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02</a:t>
              </a:r>
              <a:endParaRPr/>
            </a:p>
          </p:txBody>
        </p:sp>
        <p:sp>
          <p:nvSpPr>
            <p:cNvPr id="246" name="Google Shape;246;p8"/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HOSPITALS</a:t>
              </a:r>
              <a:endParaRPr dirty="0"/>
            </a:p>
          </p:txBody>
        </p:sp>
      </p:grpSp>
      <p:grpSp>
        <p:nvGrpSpPr>
          <p:cNvPr id="248" name="Google Shape;248;p8"/>
          <p:cNvGrpSpPr/>
          <p:nvPr/>
        </p:nvGrpSpPr>
        <p:grpSpPr>
          <a:xfrm>
            <a:off x="3273536" y="2925713"/>
            <a:ext cx="2349139" cy="2029139"/>
            <a:chOff x="287383" y="571547"/>
            <a:chExt cx="2569029" cy="4134748"/>
          </a:xfrm>
        </p:grpSpPr>
        <p:sp>
          <p:nvSpPr>
            <p:cNvPr id="249" name="Google Shape;249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05</a:t>
              </a: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RESEARCH AND DEV</a:t>
              </a:r>
              <a:endParaRPr/>
            </a:p>
          </p:txBody>
        </p:sp>
      </p:grpSp>
      <p:pic>
        <p:nvPicPr>
          <p:cNvPr id="255" name="Google Shape;25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0008" y="1538957"/>
            <a:ext cx="963984" cy="989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8"/>
          <p:cNvGrpSpPr/>
          <p:nvPr/>
        </p:nvGrpSpPr>
        <p:grpSpPr>
          <a:xfrm>
            <a:off x="6223828" y="765700"/>
            <a:ext cx="2420981" cy="2029139"/>
            <a:chOff x="287383" y="571547"/>
            <a:chExt cx="2647596" cy="4134748"/>
          </a:xfrm>
        </p:grpSpPr>
        <p:sp>
          <p:nvSpPr>
            <p:cNvPr id="257" name="Google Shape;257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03</a:t>
              </a:r>
              <a:endParaRPr/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CAR</a:t>
              </a:r>
              <a:r>
                <a:rPr lang="en-US" sz="1400" b="1" i="0" u="none" strike="noStrike" cap="none" dirty="0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E CENTERS</a:t>
              </a:r>
              <a:endParaRPr dirty="0"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6218383" y="2925713"/>
            <a:ext cx="2357651" cy="2029139"/>
            <a:chOff x="287383" y="571547"/>
            <a:chExt cx="2578338" cy="4134748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rgbClr val="F2F2F2"/>
            </a:solidFill>
            <a:ln w="571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8"/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06</a:t>
              </a:r>
              <a:endParaRPr/>
            </a:p>
          </p:txBody>
        </p:sp>
        <p:sp>
          <p:nvSpPr>
            <p:cNvPr id="268" name="Google Shape;268;p8"/>
            <p:cNvSpPr txBox="1"/>
            <p:nvPr/>
          </p:nvSpPr>
          <p:spPr>
            <a:xfrm>
              <a:off x="660273" y="1247315"/>
              <a:ext cx="2205448" cy="6271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0000"/>
                  </a:solidFill>
                  <a:latin typeface="Cabin Condensed SemiBold"/>
                  <a:ea typeface="Cabin Condensed SemiBold"/>
                  <a:cs typeface="Cabin Condensed SemiBold"/>
                  <a:sym typeface="Cabin Condensed SemiBold"/>
                </a:rPr>
                <a:t>WORKPLACE SAFETY</a:t>
              </a:r>
              <a:endParaRPr/>
            </a:p>
          </p:txBody>
        </p:sp>
      </p:grpSp>
      <p:pic>
        <p:nvPicPr>
          <p:cNvPr id="270" name="Google Shape;27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10399" y="1535942"/>
            <a:ext cx="1097281" cy="107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71049" y="3661326"/>
            <a:ext cx="1050311" cy="106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4842" y="3721280"/>
            <a:ext cx="900003" cy="9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59620" y="3663418"/>
            <a:ext cx="1191449" cy="102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8"/>
          <p:cNvSpPr txBox="1"/>
          <p:nvPr/>
        </p:nvSpPr>
        <p:spPr>
          <a:xfrm>
            <a:off x="544499" y="131468"/>
            <a:ext cx="2729037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APPLICATION AREAS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8d4f42ded_0_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47" name="Google Shape;347;g2a8d4f42ded_0_9"/>
          <p:cNvSpPr txBox="1"/>
          <p:nvPr/>
        </p:nvSpPr>
        <p:spPr>
          <a:xfrm>
            <a:off x="1639350" y="351146"/>
            <a:ext cx="5865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CONCEPT VIDEO</a:t>
            </a:r>
            <a:endParaRPr dirty="0"/>
          </a:p>
        </p:txBody>
      </p:sp>
      <p:pic>
        <p:nvPicPr>
          <p:cNvPr id="2" name="Concept_Video">
            <a:hlinkClick r:id="" action="ppaction://media"/>
            <a:extLst>
              <a:ext uri="{FF2B5EF4-FFF2-40B4-BE49-F238E27FC236}">
                <a16:creationId xmlns:a16="http://schemas.microsoft.com/office/drawing/2014/main" id="{0A376F1C-9FF3-D570-1C70-B0EABE0D7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0160" y="1088324"/>
            <a:ext cx="658368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 txBox="1">
            <a:spLocks noGrp="1"/>
          </p:cNvSpPr>
          <p:nvPr>
            <p:ph type="ctrTitle" idx="4294967295"/>
          </p:nvPr>
        </p:nvSpPr>
        <p:spPr>
          <a:xfrm>
            <a:off x="1351246" y="2214300"/>
            <a:ext cx="43983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r>
              <a:rPr lang="en-US" sz="6000" b="0" i="0" u="none" strike="noStrike" cap="none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THANKS!</a:t>
            </a:r>
            <a:endParaRPr sz="6000" b="0" i="0" u="none" strike="noStrike" cap="none" dirty="0"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433" name="Google Shape;433;p1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 sz="3600"/>
              <a:t>IOT-VISION ENABLED ASSISTANCE FOR </a:t>
            </a:r>
            <a:r>
              <a:rPr lang="en-US" sz="3600">
                <a:solidFill>
                  <a:srgbClr val="22577E"/>
                </a:solidFill>
              </a:rPr>
              <a:t>EPILEPTIC PATIENTS</a:t>
            </a:r>
            <a:endParaRPr sz="3600">
              <a:solidFill>
                <a:srgbClr val="22577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TEAM PRESENTATION</a:t>
            </a:r>
            <a:endParaRPr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5" name="Google Shape;95;p3"/>
          <p:cNvSpPr txBox="1"/>
          <p:nvPr/>
        </p:nvSpPr>
        <p:spPr>
          <a:xfrm>
            <a:off x="1872206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Muhammad Ali Murtaza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2020-CS-114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4256437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Zeshan Ayub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2020-CS-113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872199" y="3172882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Ali Tariq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</a:t>
            </a:r>
            <a:r>
              <a:rPr lang="en-US" sz="800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42</a:t>
            </a:r>
            <a:endParaRPr sz="800" b="0" i="0" u="none" strike="noStrike" cap="none" dirty="0">
              <a:solidFill>
                <a:schemeClr val="dk2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256429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Syed Azeem Ali Hashmi</a:t>
            </a:r>
            <a:br>
              <a:rPr lang="en-US" sz="1400" b="0" i="0" u="none" strike="noStrike" cap="none" dirty="0">
                <a:solidFill>
                  <a:srgbClr val="000000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</a:br>
            <a:r>
              <a:rPr lang="en-US" sz="800" b="0" i="0" u="none" strike="noStrike" cap="none" dirty="0">
                <a:solidFill>
                  <a:schemeClr val="dk2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2020-CS-156</a:t>
            </a:r>
            <a:endParaRPr sz="14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299" y="1599950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8721" y="1599950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8714" y="2904106"/>
            <a:ext cx="901800" cy="9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2;p3">
            <a:extLst>
              <a:ext uri="{FF2B5EF4-FFF2-40B4-BE49-F238E27FC236}">
                <a16:creationId xmlns:a16="http://schemas.microsoft.com/office/drawing/2014/main" id="{41042398-01B7-91FD-8571-3CB65D1562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299" y="2904106"/>
            <a:ext cx="901800" cy="9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8" name="Google Shape;10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577" y="1646936"/>
            <a:ext cx="3027023" cy="244269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/>
        </p:nvSpPr>
        <p:spPr>
          <a:xfrm>
            <a:off x="622275" y="447250"/>
            <a:ext cx="4521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COST OF ILLNESS (COI)</a:t>
            </a:r>
            <a:endParaRPr sz="3200" dirty="0">
              <a:solidFill>
                <a:schemeClr val="accent2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</p:txBody>
      </p:sp>
      <p:graphicFrame>
        <p:nvGraphicFramePr>
          <p:cNvPr id="110" name="Google Shape;110;p11"/>
          <p:cNvGraphicFramePr/>
          <p:nvPr>
            <p:extLst>
              <p:ext uri="{D42A27DB-BD31-4B8C-83A1-F6EECF244321}">
                <p14:modId xmlns:p14="http://schemas.microsoft.com/office/powerpoint/2010/main" val="3117814457"/>
              </p:ext>
            </p:extLst>
          </p:nvPr>
        </p:nvGraphicFramePr>
        <p:xfrm>
          <a:off x="417984" y="1636343"/>
          <a:ext cx="5225168" cy="244269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06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6292">
                  <a:extLst>
                    <a:ext uri="{9D8B030D-6E8A-4147-A177-3AD203B41FA5}">
                      <a16:colId xmlns:a16="http://schemas.microsoft.com/office/drawing/2014/main" val="2002830487"/>
                    </a:ext>
                  </a:extLst>
                </a:gridCol>
              </a:tblGrid>
              <a:tr h="61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Euro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(3 Months)</a:t>
                      </a:r>
                      <a:endParaRPr sz="1400" b="1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PKR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(3 Months)</a:t>
                      </a:r>
                      <a:endParaRPr sz="1400" b="1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Cost in PKR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(1 Month)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284751189"/>
                  </a:ext>
                </a:extLst>
              </a:tr>
              <a:tr h="61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Focal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€4911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15,21,542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5,07,180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Genetic Generalized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€2782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8,61,928</a:t>
                      </a:r>
                      <a:endParaRPr sz="120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2,87,309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latin typeface="Cabin Condensed SemiBold" panose="020B0604020202020204" charset="0"/>
                        </a:rPr>
                        <a:t>Unclassified Epilepsy</a:t>
                      </a:r>
                      <a:endParaRPr b="1" dirty="0">
                        <a:latin typeface="Cabin Condensed SemiBold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€2598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8,04,921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Cabin Condensed SemiBold" panose="020B0604020202020204" charset="0"/>
                          <a:cs typeface="Myanmar Text" panose="020B0502040204020203" pitchFamily="34" charset="0"/>
                        </a:rPr>
                        <a:t>PKR 2,68,307</a:t>
                      </a:r>
                      <a:endParaRPr sz="1200" dirty="0">
                        <a:latin typeface="Cabin Condensed SemiBold" panose="020B0604020202020204" charset="0"/>
                        <a:cs typeface="Myanmar Text" panose="020B0502040204020203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4E8AA1-E6E2-7929-0A04-0EA9426859A6}"/>
              </a:ext>
            </a:extLst>
          </p:cNvPr>
          <p:cNvSpPr txBox="1"/>
          <p:nvPr/>
        </p:nvSpPr>
        <p:spPr>
          <a:xfrm>
            <a:off x="820589" y="4178561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Average COI is</a:t>
            </a:r>
            <a:r>
              <a:rPr lang="en-US" sz="2400" b="1" dirty="0">
                <a:solidFill>
                  <a:schemeClr val="accent6"/>
                </a:solidFill>
              </a:rPr>
              <a:t> PKR 3,54,265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85039-F8B1-6430-9367-C73ED8D9E982}"/>
              </a:ext>
            </a:extLst>
          </p:cNvPr>
          <p:cNvSpPr txBox="1"/>
          <p:nvPr/>
        </p:nvSpPr>
        <p:spPr>
          <a:xfrm>
            <a:off x="339634" y="1160855"/>
            <a:ext cx="3488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bin Condensed SemiBold" panose="020B0604020202020204" charset="0"/>
              </a:rPr>
              <a:t>According to Emory University School of Medicine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762488" y="630742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3838F-2805-A2A2-5CA0-704E018B5D07}"/>
              </a:ext>
            </a:extLst>
          </p:cNvPr>
          <p:cNvSpPr txBox="1"/>
          <p:nvPr/>
        </p:nvSpPr>
        <p:spPr>
          <a:xfrm>
            <a:off x="6400808" y="3384243"/>
            <a:ext cx="557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05167-15C8-7FB7-FE64-C9D7558D6169}"/>
              </a:ext>
            </a:extLst>
          </p:cNvPr>
          <p:cNvSpPr txBox="1"/>
          <p:nvPr/>
        </p:nvSpPr>
        <p:spPr>
          <a:xfrm>
            <a:off x="1680754" y="2112888"/>
            <a:ext cx="57824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bin Condensed SemiBold" panose="020B0604020202020204" charset="0"/>
                <a:cs typeface="Myanmar Text" panose="020B0502040204020203" pitchFamily="34" charset="0"/>
              </a:rPr>
              <a:t>Develop a </a:t>
            </a:r>
            <a:r>
              <a:rPr lang="en-US" sz="2000" b="1" dirty="0">
                <a:latin typeface="Cabin Condensed SemiBold" panose="020B0604020202020204" charset="0"/>
                <a:cs typeface="Myanmar Text" panose="020B0502040204020203" pitchFamily="34" charset="0"/>
              </a:rPr>
              <a:t>cost-efficient</a:t>
            </a:r>
            <a:r>
              <a:rPr lang="en-US" sz="2000" dirty="0">
                <a:latin typeface="Cabin Condensed SemiBold" panose="020B0604020202020204" charset="0"/>
                <a:cs typeface="Myanmar Text" panose="020B0502040204020203" pitchFamily="34" charset="0"/>
              </a:rPr>
              <a:t> smart system to monitor daily life activities of elderly epileptic patients for </a:t>
            </a:r>
            <a:r>
              <a:rPr lang="en-US" sz="2000" b="1" dirty="0">
                <a:latin typeface="Cabin Condensed SemiBold" panose="020B0604020202020204" charset="0"/>
                <a:cs typeface="Myanmar Text" panose="020B0502040204020203" pitchFamily="34" charset="0"/>
              </a:rPr>
              <a:t>detection, prevention and forecasting of seizures </a:t>
            </a:r>
            <a:r>
              <a:rPr lang="en-US" sz="2000" dirty="0">
                <a:latin typeface="Cabin Condensed SemiBold" panose="020B0604020202020204" charset="0"/>
                <a:cs typeface="Myanmar Text" panose="020B0502040204020203" pitchFamily="34" charset="0"/>
              </a:rPr>
              <a:t>as well as provide useful insights to improve their living standard.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0DE390-C202-F565-9B84-C72AA8195C53}"/>
              </a:ext>
            </a:extLst>
          </p:cNvPr>
          <p:cNvSpPr txBox="1"/>
          <p:nvPr/>
        </p:nvSpPr>
        <p:spPr>
          <a:xfrm>
            <a:off x="1023257" y="1328058"/>
            <a:ext cx="5573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8ce0421f5_0_0"/>
          <p:cNvSpPr txBox="1">
            <a:spLocks noGrp="1"/>
          </p:cNvSpPr>
          <p:nvPr>
            <p:ph type="title"/>
          </p:nvPr>
        </p:nvSpPr>
        <p:spPr>
          <a:xfrm>
            <a:off x="794338" y="676867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33" name="Google Shape;133;g2a8ce0421f5_0_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4" name="Google Shape;134;g2a8ce0421f5_0_0"/>
          <p:cNvSpPr/>
          <p:nvPr/>
        </p:nvSpPr>
        <p:spPr>
          <a:xfrm>
            <a:off x="3766430" y="1561141"/>
            <a:ext cx="1624200" cy="1638000"/>
          </a:xfrm>
          <a:prstGeom prst="ellipse">
            <a:avLst/>
          </a:prstGeom>
          <a:solidFill>
            <a:srgbClr val="22577E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2a8ce0421f5_0_0"/>
          <p:cNvSpPr txBox="1"/>
          <p:nvPr/>
        </p:nvSpPr>
        <p:spPr>
          <a:xfrm>
            <a:off x="4028186" y="1863771"/>
            <a:ext cx="10875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Cabin Condensed SemiBold" panose="020B0604020202020204" charset="0"/>
                <a:ea typeface="News Cycle"/>
                <a:cs typeface="News Cycle"/>
                <a:sym typeface="News Cycle"/>
              </a:rPr>
              <a:t>IoT-Vision Enabled Assistant for Epileptic Patients</a:t>
            </a:r>
            <a:endParaRPr sz="1600" b="1" i="0" u="none" strike="noStrike" cap="none" dirty="0">
              <a:solidFill>
                <a:schemeClr val="lt1"/>
              </a:solidFill>
              <a:latin typeface="Cabin Condensed SemiBold" panose="020B0604020202020204" charset="0"/>
              <a:ea typeface="News Cycle"/>
              <a:cs typeface="News Cycle"/>
              <a:sym typeface="News Cycle"/>
            </a:endParaRPr>
          </a:p>
        </p:txBody>
      </p:sp>
      <p:sp>
        <p:nvSpPr>
          <p:cNvPr id="136" name="Google Shape;136;g2a8ce0421f5_0_0"/>
          <p:cNvSpPr/>
          <p:nvPr/>
        </p:nvSpPr>
        <p:spPr>
          <a:xfrm>
            <a:off x="3203578" y="2231409"/>
            <a:ext cx="500250" cy="419365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a8ce0421f5_0_0"/>
          <p:cNvSpPr/>
          <p:nvPr/>
        </p:nvSpPr>
        <p:spPr>
          <a:xfrm rot="18671659">
            <a:off x="3490891" y="3070035"/>
            <a:ext cx="618900" cy="41940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a8ce0421f5_0_0"/>
          <p:cNvSpPr/>
          <p:nvPr/>
        </p:nvSpPr>
        <p:spPr>
          <a:xfrm rot="10800000">
            <a:off x="5442030" y="2253592"/>
            <a:ext cx="537103" cy="419488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D2FFB-6C1C-E1CE-3764-609D73F83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94" y="1863771"/>
            <a:ext cx="930545" cy="93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BB4B06-30AA-A271-9C3B-310552B8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26" y="3414385"/>
            <a:ext cx="292811" cy="292811"/>
          </a:xfrm>
          <a:prstGeom prst="rect">
            <a:avLst/>
          </a:prstGeom>
        </p:spPr>
      </p:pic>
      <p:sp>
        <p:nvSpPr>
          <p:cNvPr id="6" name="Google Shape;139;g2a8ce0421f5_0_0">
            <a:extLst>
              <a:ext uri="{FF2B5EF4-FFF2-40B4-BE49-F238E27FC236}">
                <a16:creationId xmlns:a16="http://schemas.microsoft.com/office/drawing/2014/main" id="{248A896D-87D3-32A5-01A1-D1D27EE6AD9E}"/>
              </a:ext>
            </a:extLst>
          </p:cNvPr>
          <p:cNvSpPr/>
          <p:nvPr/>
        </p:nvSpPr>
        <p:spPr>
          <a:xfrm rot="14229613">
            <a:off x="4946777" y="3116526"/>
            <a:ext cx="612764" cy="41940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3BD22-3573-8353-7383-5D775B019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20" y="3439403"/>
            <a:ext cx="1907761" cy="1465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FFEB2B-6089-23C4-D39D-6EA8A0D4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3843" y="3480508"/>
            <a:ext cx="2075632" cy="1383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65FC9-1F71-29BD-9EDD-3CED6E0BB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221" y="1841243"/>
            <a:ext cx="975600" cy="975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106614-90FC-67CC-2C63-C6ADF2907660}"/>
              </a:ext>
            </a:extLst>
          </p:cNvPr>
          <p:cNvSpPr txBox="1"/>
          <p:nvPr/>
        </p:nvSpPr>
        <p:spPr>
          <a:xfrm>
            <a:off x="1564421" y="2696362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Alert in Emergency Situation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E7658-335D-6C7F-BCB1-755D49B8CCCC}"/>
              </a:ext>
            </a:extLst>
          </p:cNvPr>
          <p:cNvSpPr txBox="1"/>
          <p:nvPr/>
        </p:nvSpPr>
        <p:spPr>
          <a:xfrm>
            <a:off x="1755802" y="4730500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Daily Activity 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44607-0ABD-1A88-2C68-957E21602EFA}"/>
              </a:ext>
            </a:extLst>
          </p:cNvPr>
          <p:cNvSpPr txBox="1"/>
          <p:nvPr/>
        </p:nvSpPr>
        <p:spPr>
          <a:xfrm>
            <a:off x="5397220" y="4725762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Seizure Detection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CC1A23-72BA-37AA-32E6-23C9BE510314}"/>
              </a:ext>
            </a:extLst>
          </p:cNvPr>
          <p:cNvSpPr txBox="1"/>
          <p:nvPr/>
        </p:nvSpPr>
        <p:spPr>
          <a:xfrm>
            <a:off x="6075072" y="2767567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bin Condensed SemiBold" panose="020B0604020202020204" charset="0"/>
              </a:rPr>
              <a:t>Seizure Forecasting</a:t>
            </a:r>
          </a:p>
        </p:txBody>
      </p:sp>
    </p:spTree>
    <p:extLst>
      <p:ext uri="{BB962C8B-B14F-4D97-AF65-F5344CB8AC3E}">
        <p14:creationId xmlns:p14="http://schemas.microsoft.com/office/powerpoint/2010/main" val="41124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35" grpId="0"/>
      <p:bldP spid="136" grpId="0" animBg="1"/>
      <p:bldP spid="139" grpId="0" animBg="1"/>
      <p:bldP spid="142" grpId="0" animBg="1"/>
      <p:bldP spid="6" grpId="0" animBg="1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"/>
          <p:cNvSpPr/>
          <p:nvPr/>
        </p:nvSpPr>
        <p:spPr>
          <a:xfrm>
            <a:off x="336988" y="103801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</a:pPr>
            <a:endParaRPr dirty="0"/>
          </a:p>
        </p:txBody>
      </p:sp>
      <p:sp>
        <p:nvSpPr>
          <p:cNvPr id="150" name="Google Shape;150;p12"/>
          <p:cNvSpPr/>
          <p:nvPr/>
        </p:nvSpPr>
        <p:spPr>
          <a:xfrm>
            <a:off x="8457813" y="4618988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7</a:t>
            </a:fld>
            <a:endParaRPr sz="1300" b="0" i="0" u="none" strike="noStrike" cap="none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C523D-702D-FF84-8666-6C9F3E7E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6" y="660467"/>
            <a:ext cx="7286171" cy="4098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"/>
          <p:cNvSpPr txBox="1">
            <a:spLocks noGrp="1"/>
          </p:cNvSpPr>
          <p:nvPr>
            <p:ph type="sldNum" idx="12"/>
          </p:nvPr>
        </p:nvSpPr>
        <p:spPr>
          <a:xfrm>
            <a:off x="8618145" y="4744022"/>
            <a:ext cx="334880" cy="266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3" name="Google Shape;193;p9"/>
          <p:cNvSpPr/>
          <p:nvPr/>
        </p:nvSpPr>
        <p:spPr>
          <a:xfrm rot="10800000" flipH="1">
            <a:off x="7112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00577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918304" y="4439546"/>
            <a:ext cx="1618490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7112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7112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9"/>
          <p:cNvGrpSpPr/>
          <p:nvPr/>
        </p:nvGrpSpPr>
        <p:grpSpPr>
          <a:xfrm>
            <a:off x="1050018" y="1178997"/>
            <a:ext cx="1362946" cy="1326222"/>
            <a:chOff x="1493520" y="883920"/>
            <a:chExt cx="1506583" cy="1689463"/>
          </a:xfrm>
        </p:grpSpPr>
        <p:sp>
          <p:nvSpPr>
            <p:cNvPr id="198" name="Google Shape;198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14427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9"/>
          <p:cNvSpPr txBox="1"/>
          <p:nvPr/>
        </p:nvSpPr>
        <p:spPr>
          <a:xfrm>
            <a:off x="711249" y="2505219"/>
            <a:ext cx="2032601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Epihunter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 panose="020B0604020202020204" charset="0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$825.91 – $1,515.91</a:t>
            </a:r>
            <a:endParaRPr sz="1200" b="0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Scalp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EEG Signal</a:t>
            </a:r>
            <a:endParaRPr sz="1200" b="1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</p:txBody>
      </p:sp>
      <p:sp>
        <p:nvSpPr>
          <p:cNvPr id="202" name="Google Shape;202;p9"/>
          <p:cNvSpPr/>
          <p:nvPr/>
        </p:nvSpPr>
        <p:spPr>
          <a:xfrm rot="10800000" flipH="1">
            <a:off x="3580199" y="3800682"/>
            <a:ext cx="2032602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3787254" y="4439546"/>
            <a:ext cx="1618491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3580200" y="2030104"/>
            <a:ext cx="2032602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3580199" y="2030104"/>
            <a:ext cx="2032602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9"/>
          <p:cNvGrpSpPr/>
          <p:nvPr/>
        </p:nvGrpSpPr>
        <p:grpSpPr>
          <a:xfrm>
            <a:off x="3918968" y="1178997"/>
            <a:ext cx="1362947" cy="1326222"/>
            <a:chOff x="1493520" y="883920"/>
            <a:chExt cx="1506583" cy="1689463"/>
          </a:xfrm>
        </p:grpSpPr>
        <p:sp>
          <p:nvSpPr>
            <p:cNvPr id="207" name="Google Shape;207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22577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4">
                <a:alphaModFix/>
              </a:blip>
              <a:stretch>
                <a:fillRect l="2998" t="2998" r="2998" b="2999"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580199" y="2505219"/>
            <a:ext cx="2032602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Embrace 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$249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Subscription: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$9.90-$44.90</a:t>
            </a:r>
            <a:endParaRPr sz="1200" b="1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Wrist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Sensors</a:t>
            </a:r>
            <a:endParaRPr sz="12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cs typeface="Myanmar Text" panose="020B0502040204020203" pitchFamily="34" charset="0"/>
              <a:sym typeface="Arial"/>
            </a:endParaRPr>
          </a:p>
        </p:txBody>
      </p:sp>
      <p:sp>
        <p:nvSpPr>
          <p:cNvPr id="211" name="Google Shape;211;p9"/>
          <p:cNvSpPr/>
          <p:nvPr/>
        </p:nvSpPr>
        <p:spPr>
          <a:xfrm rot="10800000" flipH="1">
            <a:off x="64491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656204" y="4439546"/>
            <a:ext cx="1618490" cy="531943"/>
          </a:xfrm>
          <a:custGeom>
            <a:avLst/>
            <a:gdLst/>
            <a:ahLst/>
            <a:cxnLst/>
            <a:rect l="l" t="t" r="r" b="b"/>
            <a:pathLst>
              <a:path w="1914759" h="677638" extrusionOk="0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64491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64491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6787918" y="1178997"/>
            <a:ext cx="1362946" cy="1326222"/>
            <a:chOff x="1493520" y="883920"/>
            <a:chExt cx="1506583" cy="1689463"/>
          </a:xfrm>
        </p:grpSpPr>
        <p:sp>
          <p:nvSpPr>
            <p:cNvPr id="216" name="Google Shape;216;p9"/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25400" cap="flat" cmpd="sng">
              <a:solidFill>
                <a:srgbClr val="22577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 rot="-5400000">
              <a:off x="1528355" y="1114695"/>
              <a:ext cx="1428204" cy="1245328"/>
            </a:xfrm>
            <a:prstGeom prst="hexagon">
              <a:avLst>
                <a:gd name="adj" fmla="val 25000"/>
                <a:gd name="vf" fmla="val 11547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  <a:effectLst>
              <a:outerShdw blurRad="127000" dist="38100" dir="5400000" sx="102000" sy="102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6449149" y="2505219"/>
            <a:ext cx="2032601" cy="121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SAMi</a:t>
            </a:r>
            <a:endParaRPr sz="20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Cost: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 Rs 1,14,00.00</a:t>
            </a:r>
            <a:endParaRPr sz="1200" b="0" i="0" u="none" strike="noStrike" cap="none" dirty="0">
              <a:solidFill>
                <a:srgbClr val="5D676A"/>
              </a:solidFill>
              <a:latin typeface="Cabin Condensed SemiBold" panose="020B0604020202020204" charset="0"/>
              <a:ea typeface="News Cycle"/>
              <a:cs typeface="Myanmar Text" panose="020B0502040204020203" pitchFamily="34" charset="0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Detector Location: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Wall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Technique: </a:t>
            </a:r>
            <a:r>
              <a:rPr lang="en-US" sz="1200" b="1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Vision</a:t>
            </a:r>
            <a:endParaRPr sz="1200" b="0" i="0" u="none" strike="noStrike" cap="none" dirty="0">
              <a:solidFill>
                <a:srgbClr val="000000"/>
              </a:solidFill>
              <a:latin typeface="Cabin Condensed SemiBold" panose="020B0604020202020204" charset="0"/>
              <a:cs typeface="Myanmar Text" panose="020B0502040204020203" pitchFamily="34" charset="0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601528" y="347944"/>
            <a:ext cx="4616406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SIMILAR MARKET PROJECTS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8d4f42ded_0_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47" name="Google Shape;347;g2a8d4f42ded_0_9"/>
          <p:cNvSpPr txBox="1"/>
          <p:nvPr/>
        </p:nvSpPr>
        <p:spPr>
          <a:xfrm>
            <a:off x="1639403" y="338924"/>
            <a:ext cx="58653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UNIQUE APPLICATION FEATURE</a:t>
            </a:r>
            <a:endParaRPr/>
          </a:p>
        </p:txBody>
      </p:sp>
      <p:sp>
        <p:nvSpPr>
          <p:cNvPr id="349" name="Google Shape;349;g2a8d4f42ded_0_9"/>
          <p:cNvSpPr/>
          <p:nvPr/>
        </p:nvSpPr>
        <p:spPr>
          <a:xfrm>
            <a:off x="3723995" y="1262737"/>
            <a:ext cx="1889700" cy="17766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a8d4f42ded_0_9"/>
          <p:cNvSpPr txBox="1"/>
          <p:nvPr/>
        </p:nvSpPr>
        <p:spPr>
          <a:xfrm>
            <a:off x="3723995" y="3143790"/>
            <a:ext cx="188970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Personalized Machine Learning Approach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0000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D676A"/>
                </a:solidFill>
                <a:latin typeface="Cabin Condensed SemiBold" panose="020B0604020202020204" charset="0"/>
                <a:ea typeface="News Cycle"/>
                <a:cs typeface="Myanmar Text" panose="020B0502040204020203" pitchFamily="34" charset="0"/>
                <a:sym typeface="News Cycle"/>
              </a:rPr>
              <a:t>Our focus is on personalized model techniques rather than a one-fit-all approach.</a:t>
            </a:r>
            <a:endParaRPr sz="1200" dirty="0">
              <a:latin typeface="Cabin Condensed SemiBold" panose="020B0604020202020204" charset="0"/>
              <a:cs typeface="Myanmar Text" panose="020B0502040204020203" pitchFamily="34" charset="0"/>
            </a:endParaRPr>
          </a:p>
        </p:txBody>
      </p:sp>
      <p:pic>
        <p:nvPicPr>
          <p:cNvPr id="357" name="Google Shape;357;g2a8d4f42ded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7904" y="1770038"/>
            <a:ext cx="761942" cy="761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316</Words>
  <Application>Microsoft Office PowerPoint</Application>
  <PresentationFormat>On-screen Show (16:9)</PresentationFormat>
  <Paragraphs>92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News Cycle</vt:lpstr>
      <vt:lpstr>Cabin Condensed SemiBold</vt:lpstr>
      <vt:lpstr>Arial</vt:lpstr>
      <vt:lpstr>Calibri</vt:lpstr>
      <vt:lpstr>Rynaldo template</vt:lpstr>
      <vt:lpstr>INTRODUCTION BACKGROUND</vt:lpstr>
      <vt:lpstr>IOT-VISION ENABLED ASSISTANCE FOR EPILEPTIC PATIENTS</vt:lpstr>
      <vt:lpstr>TEAM PRESENTATION</vt:lpstr>
      <vt:lpstr>PowerPoint Presentation</vt:lpstr>
      <vt:lpstr>PROBLEM STATEMENT</vt:lpstr>
      <vt:lpstr>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BACKGROUND</dc:title>
  <dc:creator>Azeem Hashmi</dc:creator>
  <cp:lastModifiedBy>azeemhashmi1826@outlook.com</cp:lastModifiedBy>
  <cp:revision>15</cp:revision>
  <dcterms:modified xsi:type="dcterms:W3CDTF">2023-12-21T04:19:24Z</dcterms:modified>
</cp:coreProperties>
</file>